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p:scale>
          <a:sx n="66" d="100"/>
          <a:sy n="66" d="100"/>
        </p:scale>
        <p:origin x="374" y="5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6CAC-56E5-3C7C-C3F5-963732F62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9AEDB18-DE5D-3326-1E8E-A6CE6079C2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236B284-DCBA-C7E4-E831-87484EF1CE71}"/>
              </a:ext>
            </a:extLst>
          </p:cNvPr>
          <p:cNvSpPr>
            <a:spLocks noGrp="1"/>
          </p:cNvSpPr>
          <p:nvPr>
            <p:ph type="dt" sz="half" idx="10"/>
          </p:nvPr>
        </p:nvSpPr>
        <p:spPr/>
        <p:txBody>
          <a:bodyPr/>
          <a:lstStyle/>
          <a:p>
            <a:fld id="{BB67CE78-C6BA-4DBF-B901-D02B81EB4496}" type="datetimeFigureOut">
              <a:rPr lang="en-IN" smtClean="0"/>
              <a:t>18-04-2024</a:t>
            </a:fld>
            <a:endParaRPr lang="en-IN"/>
          </a:p>
        </p:txBody>
      </p:sp>
      <p:sp>
        <p:nvSpPr>
          <p:cNvPr id="5" name="Footer Placeholder 4">
            <a:extLst>
              <a:ext uri="{FF2B5EF4-FFF2-40B4-BE49-F238E27FC236}">
                <a16:creationId xmlns:a16="http://schemas.microsoft.com/office/drawing/2014/main" id="{023EA21E-3C64-57C6-BDAF-F01C5B64C7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7C82B5-B1B0-838F-CEF6-B86D9228ABF1}"/>
              </a:ext>
            </a:extLst>
          </p:cNvPr>
          <p:cNvSpPr>
            <a:spLocks noGrp="1"/>
          </p:cNvSpPr>
          <p:nvPr>
            <p:ph type="sldNum" sz="quarter" idx="12"/>
          </p:nvPr>
        </p:nvSpPr>
        <p:spPr/>
        <p:txBody>
          <a:bodyPr/>
          <a:lstStyle/>
          <a:p>
            <a:fld id="{945EA4EF-7485-4D9B-93DE-73B4E88DCBE1}" type="slidenum">
              <a:rPr lang="en-IN" smtClean="0"/>
              <a:t>‹#›</a:t>
            </a:fld>
            <a:endParaRPr lang="en-IN"/>
          </a:p>
        </p:txBody>
      </p:sp>
    </p:spTree>
    <p:extLst>
      <p:ext uri="{BB962C8B-B14F-4D97-AF65-F5344CB8AC3E}">
        <p14:creationId xmlns:p14="http://schemas.microsoft.com/office/powerpoint/2010/main" val="346942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03777-888C-80E3-4C0D-8FB8167B614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BFEC79-3A02-8C53-4874-5427155F49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26AF61-E920-AFEF-2F25-5B0137AA702E}"/>
              </a:ext>
            </a:extLst>
          </p:cNvPr>
          <p:cNvSpPr>
            <a:spLocks noGrp="1"/>
          </p:cNvSpPr>
          <p:nvPr>
            <p:ph type="dt" sz="half" idx="10"/>
          </p:nvPr>
        </p:nvSpPr>
        <p:spPr/>
        <p:txBody>
          <a:bodyPr/>
          <a:lstStyle/>
          <a:p>
            <a:fld id="{BB67CE78-C6BA-4DBF-B901-D02B81EB4496}" type="datetimeFigureOut">
              <a:rPr lang="en-IN" smtClean="0"/>
              <a:t>18-04-2024</a:t>
            </a:fld>
            <a:endParaRPr lang="en-IN"/>
          </a:p>
        </p:txBody>
      </p:sp>
      <p:sp>
        <p:nvSpPr>
          <p:cNvPr id="5" name="Footer Placeholder 4">
            <a:extLst>
              <a:ext uri="{FF2B5EF4-FFF2-40B4-BE49-F238E27FC236}">
                <a16:creationId xmlns:a16="http://schemas.microsoft.com/office/drawing/2014/main" id="{1C42CE90-6622-7110-BFDE-B68D219E47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409B17-98F0-D564-69DE-C7184C466041}"/>
              </a:ext>
            </a:extLst>
          </p:cNvPr>
          <p:cNvSpPr>
            <a:spLocks noGrp="1"/>
          </p:cNvSpPr>
          <p:nvPr>
            <p:ph type="sldNum" sz="quarter" idx="12"/>
          </p:nvPr>
        </p:nvSpPr>
        <p:spPr/>
        <p:txBody>
          <a:bodyPr/>
          <a:lstStyle/>
          <a:p>
            <a:fld id="{945EA4EF-7485-4D9B-93DE-73B4E88DCBE1}" type="slidenum">
              <a:rPr lang="en-IN" smtClean="0"/>
              <a:t>‹#›</a:t>
            </a:fld>
            <a:endParaRPr lang="en-IN"/>
          </a:p>
        </p:txBody>
      </p:sp>
    </p:spTree>
    <p:extLst>
      <p:ext uri="{BB962C8B-B14F-4D97-AF65-F5344CB8AC3E}">
        <p14:creationId xmlns:p14="http://schemas.microsoft.com/office/powerpoint/2010/main" val="246299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F4DDFA-2310-DBF9-CA32-D4428A680D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663E536-B274-816F-1881-C6D159F527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89D8B0-3FDC-0D9D-14C0-7D1726E92BF1}"/>
              </a:ext>
            </a:extLst>
          </p:cNvPr>
          <p:cNvSpPr>
            <a:spLocks noGrp="1"/>
          </p:cNvSpPr>
          <p:nvPr>
            <p:ph type="dt" sz="half" idx="10"/>
          </p:nvPr>
        </p:nvSpPr>
        <p:spPr/>
        <p:txBody>
          <a:bodyPr/>
          <a:lstStyle/>
          <a:p>
            <a:fld id="{BB67CE78-C6BA-4DBF-B901-D02B81EB4496}" type="datetimeFigureOut">
              <a:rPr lang="en-IN" smtClean="0"/>
              <a:t>18-04-2024</a:t>
            </a:fld>
            <a:endParaRPr lang="en-IN"/>
          </a:p>
        </p:txBody>
      </p:sp>
      <p:sp>
        <p:nvSpPr>
          <p:cNvPr id="5" name="Footer Placeholder 4">
            <a:extLst>
              <a:ext uri="{FF2B5EF4-FFF2-40B4-BE49-F238E27FC236}">
                <a16:creationId xmlns:a16="http://schemas.microsoft.com/office/drawing/2014/main" id="{F3155B9C-D91F-9062-4CFE-AF04927371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2879D4-A6D2-FB68-E336-88CD6C7F0061}"/>
              </a:ext>
            </a:extLst>
          </p:cNvPr>
          <p:cNvSpPr>
            <a:spLocks noGrp="1"/>
          </p:cNvSpPr>
          <p:nvPr>
            <p:ph type="sldNum" sz="quarter" idx="12"/>
          </p:nvPr>
        </p:nvSpPr>
        <p:spPr/>
        <p:txBody>
          <a:bodyPr/>
          <a:lstStyle/>
          <a:p>
            <a:fld id="{945EA4EF-7485-4D9B-93DE-73B4E88DCBE1}" type="slidenum">
              <a:rPr lang="en-IN" smtClean="0"/>
              <a:t>‹#›</a:t>
            </a:fld>
            <a:endParaRPr lang="en-IN"/>
          </a:p>
        </p:txBody>
      </p:sp>
    </p:spTree>
    <p:extLst>
      <p:ext uri="{BB962C8B-B14F-4D97-AF65-F5344CB8AC3E}">
        <p14:creationId xmlns:p14="http://schemas.microsoft.com/office/powerpoint/2010/main" val="3109830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227B-94D4-3808-BC0D-FDC944A3E6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5ACE72-241A-63A4-4FDF-BF191A0B28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C3EFE6-35EF-7491-57D4-682121753239}"/>
              </a:ext>
            </a:extLst>
          </p:cNvPr>
          <p:cNvSpPr>
            <a:spLocks noGrp="1"/>
          </p:cNvSpPr>
          <p:nvPr>
            <p:ph type="dt" sz="half" idx="10"/>
          </p:nvPr>
        </p:nvSpPr>
        <p:spPr/>
        <p:txBody>
          <a:bodyPr/>
          <a:lstStyle/>
          <a:p>
            <a:fld id="{BB67CE78-C6BA-4DBF-B901-D02B81EB4496}" type="datetimeFigureOut">
              <a:rPr lang="en-IN" smtClean="0"/>
              <a:t>18-04-2024</a:t>
            </a:fld>
            <a:endParaRPr lang="en-IN"/>
          </a:p>
        </p:txBody>
      </p:sp>
      <p:sp>
        <p:nvSpPr>
          <p:cNvPr id="5" name="Footer Placeholder 4">
            <a:extLst>
              <a:ext uri="{FF2B5EF4-FFF2-40B4-BE49-F238E27FC236}">
                <a16:creationId xmlns:a16="http://schemas.microsoft.com/office/drawing/2014/main" id="{D631C6F4-1379-3783-2A39-E613CAEC0D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6D9448-A823-D319-DD36-2AD3157DB0AE}"/>
              </a:ext>
            </a:extLst>
          </p:cNvPr>
          <p:cNvSpPr>
            <a:spLocks noGrp="1"/>
          </p:cNvSpPr>
          <p:nvPr>
            <p:ph type="sldNum" sz="quarter" idx="12"/>
          </p:nvPr>
        </p:nvSpPr>
        <p:spPr/>
        <p:txBody>
          <a:bodyPr/>
          <a:lstStyle/>
          <a:p>
            <a:fld id="{945EA4EF-7485-4D9B-93DE-73B4E88DCBE1}" type="slidenum">
              <a:rPr lang="en-IN" smtClean="0"/>
              <a:t>‹#›</a:t>
            </a:fld>
            <a:endParaRPr lang="en-IN"/>
          </a:p>
        </p:txBody>
      </p:sp>
    </p:spTree>
    <p:extLst>
      <p:ext uri="{BB962C8B-B14F-4D97-AF65-F5344CB8AC3E}">
        <p14:creationId xmlns:p14="http://schemas.microsoft.com/office/powerpoint/2010/main" val="242553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C678-7B51-02BF-06B3-20EB036203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36594F7-1016-7E26-8B47-4F2ED41976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84EA01-437A-DB23-592B-2CF73DA3351B}"/>
              </a:ext>
            </a:extLst>
          </p:cNvPr>
          <p:cNvSpPr>
            <a:spLocks noGrp="1"/>
          </p:cNvSpPr>
          <p:nvPr>
            <p:ph type="dt" sz="half" idx="10"/>
          </p:nvPr>
        </p:nvSpPr>
        <p:spPr/>
        <p:txBody>
          <a:bodyPr/>
          <a:lstStyle/>
          <a:p>
            <a:fld id="{BB67CE78-C6BA-4DBF-B901-D02B81EB4496}" type="datetimeFigureOut">
              <a:rPr lang="en-IN" smtClean="0"/>
              <a:t>18-04-2024</a:t>
            </a:fld>
            <a:endParaRPr lang="en-IN"/>
          </a:p>
        </p:txBody>
      </p:sp>
      <p:sp>
        <p:nvSpPr>
          <p:cNvPr id="5" name="Footer Placeholder 4">
            <a:extLst>
              <a:ext uri="{FF2B5EF4-FFF2-40B4-BE49-F238E27FC236}">
                <a16:creationId xmlns:a16="http://schemas.microsoft.com/office/drawing/2014/main" id="{F7F6BB38-F11C-362B-406D-881E22E5F2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31DEB6-F970-E36F-14FE-44FC707981D2}"/>
              </a:ext>
            </a:extLst>
          </p:cNvPr>
          <p:cNvSpPr>
            <a:spLocks noGrp="1"/>
          </p:cNvSpPr>
          <p:nvPr>
            <p:ph type="sldNum" sz="quarter" idx="12"/>
          </p:nvPr>
        </p:nvSpPr>
        <p:spPr/>
        <p:txBody>
          <a:bodyPr/>
          <a:lstStyle/>
          <a:p>
            <a:fld id="{945EA4EF-7485-4D9B-93DE-73B4E88DCBE1}" type="slidenum">
              <a:rPr lang="en-IN" smtClean="0"/>
              <a:t>‹#›</a:t>
            </a:fld>
            <a:endParaRPr lang="en-IN"/>
          </a:p>
        </p:txBody>
      </p:sp>
    </p:spTree>
    <p:extLst>
      <p:ext uri="{BB962C8B-B14F-4D97-AF65-F5344CB8AC3E}">
        <p14:creationId xmlns:p14="http://schemas.microsoft.com/office/powerpoint/2010/main" val="2658502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2B21E-0645-6E49-C1EE-3EA3BA511B4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8E952FE-0604-D749-D781-26B9449367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5EF7060-089B-5096-6A7D-93F6B2B4A6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0100CE7-B22E-6FB3-8571-3715A308E1F6}"/>
              </a:ext>
            </a:extLst>
          </p:cNvPr>
          <p:cNvSpPr>
            <a:spLocks noGrp="1"/>
          </p:cNvSpPr>
          <p:nvPr>
            <p:ph type="dt" sz="half" idx="10"/>
          </p:nvPr>
        </p:nvSpPr>
        <p:spPr/>
        <p:txBody>
          <a:bodyPr/>
          <a:lstStyle/>
          <a:p>
            <a:fld id="{BB67CE78-C6BA-4DBF-B901-D02B81EB4496}" type="datetimeFigureOut">
              <a:rPr lang="en-IN" smtClean="0"/>
              <a:t>18-04-2024</a:t>
            </a:fld>
            <a:endParaRPr lang="en-IN"/>
          </a:p>
        </p:txBody>
      </p:sp>
      <p:sp>
        <p:nvSpPr>
          <p:cNvPr id="6" name="Footer Placeholder 5">
            <a:extLst>
              <a:ext uri="{FF2B5EF4-FFF2-40B4-BE49-F238E27FC236}">
                <a16:creationId xmlns:a16="http://schemas.microsoft.com/office/drawing/2014/main" id="{96DA39AB-677C-6196-80F8-7D2A5D514A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2BB4BF-5D8F-8DF6-490D-0B575435A471}"/>
              </a:ext>
            </a:extLst>
          </p:cNvPr>
          <p:cNvSpPr>
            <a:spLocks noGrp="1"/>
          </p:cNvSpPr>
          <p:nvPr>
            <p:ph type="sldNum" sz="quarter" idx="12"/>
          </p:nvPr>
        </p:nvSpPr>
        <p:spPr/>
        <p:txBody>
          <a:bodyPr/>
          <a:lstStyle/>
          <a:p>
            <a:fld id="{945EA4EF-7485-4D9B-93DE-73B4E88DCBE1}" type="slidenum">
              <a:rPr lang="en-IN" smtClean="0"/>
              <a:t>‹#›</a:t>
            </a:fld>
            <a:endParaRPr lang="en-IN"/>
          </a:p>
        </p:txBody>
      </p:sp>
    </p:spTree>
    <p:extLst>
      <p:ext uri="{BB962C8B-B14F-4D97-AF65-F5344CB8AC3E}">
        <p14:creationId xmlns:p14="http://schemas.microsoft.com/office/powerpoint/2010/main" val="3842230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5A778-1BCD-9ED0-29AA-A79846B74C3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8685B8-ADAC-F3DB-7830-2071782B42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EE2E64-282C-4842-1F57-BDEE619D22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2E421A8-A5F6-5C4B-8927-E70E64E667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61A1AE-0414-E704-CFE0-D36C67CA71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10604CC-7E84-D633-1F52-2D092718356B}"/>
              </a:ext>
            </a:extLst>
          </p:cNvPr>
          <p:cNvSpPr>
            <a:spLocks noGrp="1"/>
          </p:cNvSpPr>
          <p:nvPr>
            <p:ph type="dt" sz="half" idx="10"/>
          </p:nvPr>
        </p:nvSpPr>
        <p:spPr/>
        <p:txBody>
          <a:bodyPr/>
          <a:lstStyle/>
          <a:p>
            <a:fld id="{BB67CE78-C6BA-4DBF-B901-D02B81EB4496}" type="datetimeFigureOut">
              <a:rPr lang="en-IN" smtClean="0"/>
              <a:t>18-04-2024</a:t>
            </a:fld>
            <a:endParaRPr lang="en-IN"/>
          </a:p>
        </p:txBody>
      </p:sp>
      <p:sp>
        <p:nvSpPr>
          <p:cNvPr id="8" name="Footer Placeholder 7">
            <a:extLst>
              <a:ext uri="{FF2B5EF4-FFF2-40B4-BE49-F238E27FC236}">
                <a16:creationId xmlns:a16="http://schemas.microsoft.com/office/drawing/2014/main" id="{546EDC08-CDF4-C962-A3A4-597A3AEFF84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41BBED8-C3B8-A965-DAA0-213169D26C3A}"/>
              </a:ext>
            </a:extLst>
          </p:cNvPr>
          <p:cNvSpPr>
            <a:spLocks noGrp="1"/>
          </p:cNvSpPr>
          <p:nvPr>
            <p:ph type="sldNum" sz="quarter" idx="12"/>
          </p:nvPr>
        </p:nvSpPr>
        <p:spPr/>
        <p:txBody>
          <a:bodyPr/>
          <a:lstStyle/>
          <a:p>
            <a:fld id="{945EA4EF-7485-4D9B-93DE-73B4E88DCBE1}" type="slidenum">
              <a:rPr lang="en-IN" smtClean="0"/>
              <a:t>‹#›</a:t>
            </a:fld>
            <a:endParaRPr lang="en-IN"/>
          </a:p>
        </p:txBody>
      </p:sp>
    </p:spTree>
    <p:extLst>
      <p:ext uri="{BB962C8B-B14F-4D97-AF65-F5344CB8AC3E}">
        <p14:creationId xmlns:p14="http://schemas.microsoft.com/office/powerpoint/2010/main" val="238653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8864-F8D8-3A8D-ACFB-F1EF151B8E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B64242-E44B-CD02-D990-64D7AEA9F471}"/>
              </a:ext>
            </a:extLst>
          </p:cNvPr>
          <p:cNvSpPr>
            <a:spLocks noGrp="1"/>
          </p:cNvSpPr>
          <p:nvPr>
            <p:ph type="dt" sz="half" idx="10"/>
          </p:nvPr>
        </p:nvSpPr>
        <p:spPr/>
        <p:txBody>
          <a:bodyPr/>
          <a:lstStyle/>
          <a:p>
            <a:fld id="{BB67CE78-C6BA-4DBF-B901-D02B81EB4496}" type="datetimeFigureOut">
              <a:rPr lang="en-IN" smtClean="0"/>
              <a:t>18-04-2024</a:t>
            </a:fld>
            <a:endParaRPr lang="en-IN"/>
          </a:p>
        </p:txBody>
      </p:sp>
      <p:sp>
        <p:nvSpPr>
          <p:cNvPr id="4" name="Footer Placeholder 3">
            <a:extLst>
              <a:ext uri="{FF2B5EF4-FFF2-40B4-BE49-F238E27FC236}">
                <a16:creationId xmlns:a16="http://schemas.microsoft.com/office/drawing/2014/main" id="{F82E0035-FDC8-A44E-4381-89F1A6CCCE1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400B9CA-CC3A-C855-762B-3D7D9F5B1CD0}"/>
              </a:ext>
            </a:extLst>
          </p:cNvPr>
          <p:cNvSpPr>
            <a:spLocks noGrp="1"/>
          </p:cNvSpPr>
          <p:nvPr>
            <p:ph type="sldNum" sz="quarter" idx="12"/>
          </p:nvPr>
        </p:nvSpPr>
        <p:spPr/>
        <p:txBody>
          <a:bodyPr/>
          <a:lstStyle/>
          <a:p>
            <a:fld id="{945EA4EF-7485-4D9B-93DE-73B4E88DCBE1}" type="slidenum">
              <a:rPr lang="en-IN" smtClean="0"/>
              <a:t>‹#›</a:t>
            </a:fld>
            <a:endParaRPr lang="en-IN"/>
          </a:p>
        </p:txBody>
      </p:sp>
    </p:spTree>
    <p:extLst>
      <p:ext uri="{BB962C8B-B14F-4D97-AF65-F5344CB8AC3E}">
        <p14:creationId xmlns:p14="http://schemas.microsoft.com/office/powerpoint/2010/main" val="1641890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993814-CDF2-09C1-4B28-B14A4EA7EAEF}"/>
              </a:ext>
            </a:extLst>
          </p:cNvPr>
          <p:cNvSpPr>
            <a:spLocks noGrp="1"/>
          </p:cNvSpPr>
          <p:nvPr>
            <p:ph type="dt" sz="half" idx="10"/>
          </p:nvPr>
        </p:nvSpPr>
        <p:spPr/>
        <p:txBody>
          <a:bodyPr/>
          <a:lstStyle/>
          <a:p>
            <a:fld id="{BB67CE78-C6BA-4DBF-B901-D02B81EB4496}" type="datetimeFigureOut">
              <a:rPr lang="en-IN" smtClean="0"/>
              <a:t>18-04-2024</a:t>
            </a:fld>
            <a:endParaRPr lang="en-IN"/>
          </a:p>
        </p:txBody>
      </p:sp>
      <p:sp>
        <p:nvSpPr>
          <p:cNvPr id="3" name="Footer Placeholder 2">
            <a:extLst>
              <a:ext uri="{FF2B5EF4-FFF2-40B4-BE49-F238E27FC236}">
                <a16:creationId xmlns:a16="http://schemas.microsoft.com/office/drawing/2014/main" id="{EA0FB303-D938-54B2-D458-D68CA9E37C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204736B-B5B5-57B8-4A3B-D5CC57A22016}"/>
              </a:ext>
            </a:extLst>
          </p:cNvPr>
          <p:cNvSpPr>
            <a:spLocks noGrp="1"/>
          </p:cNvSpPr>
          <p:nvPr>
            <p:ph type="sldNum" sz="quarter" idx="12"/>
          </p:nvPr>
        </p:nvSpPr>
        <p:spPr/>
        <p:txBody>
          <a:bodyPr/>
          <a:lstStyle/>
          <a:p>
            <a:fld id="{945EA4EF-7485-4D9B-93DE-73B4E88DCBE1}" type="slidenum">
              <a:rPr lang="en-IN" smtClean="0"/>
              <a:t>‹#›</a:t>
            </a:fld>
            <a:endParaRPr lang="en-IN"/>
          </a:p>
        </p:txBody>
      </p:sp>
    </p:spTree>
    <p:extLst>
      <p:ext uri="{BB962C8B-B14F-4D97-AF65-F5344CB8AC3E}">
        <p14:creationId xmlns:p14="http://schemas.microsoft.com/office/powerpoint/2010/main" val="1005976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E8C00-D676-C91E-9589-32174188B7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E8FDD45-0A6F-E54E-D66E-9AA6D93C45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7021FCF-40B8-CB63-ABC1-CE79364AEB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C5AF50-F1CF-E414-E6C1-26EFEAF8D884}"/>
              </a:ext>
            </a:extLst>
          </p:cNvPr>
          <p:cNvSpPr>
            <a:spLocks noGrp="1"/>
          </p:cNvSpPr>
          <p:nvPr>
            <p:ph type="dt" sz="half" idx="10"/>
          </p:nvPr>
        </p:nvSpPr>
        <p:spPr/>
        <p:txBody>
          <a:bodyPr/>
          <a:lstStyle/>
          <a:p>
            <a:fld id="{BB67CE78-C6BA-4DBF-B901-D02B81EB4496}" type="datetimeFigureOut">
              <a:rPr lang="en-IN" smtClean="0"/>
              <a:t>18-04-2024</a:t>
            </a:fld>
            <a:endParaRPr lang="en-IN"/>
          </a:p>
        </p:txBody>
      </p:sp>
      <p:sp>
        <p:nvSpPr>
          <p:cNvPr id="6" name="Footer Placeholder 5">
            <a:extLst>
              <a:ext uri="{FF2B5EF4-FFF2-40B4-BE49-F238E27FC236}">
                <a16:creationId xmlns:a16="http://schemas.microsoft.com/office/drawing/2014/main" id="{7395C9E0-943D-FD2C-8611-C654039D49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8C6CF40-6F49-6AD8-552A-47EC130B662D}"/>
              </a:ext>
            </a:extLst>
          </p:cNvPr>
          <p:cNvSpPr>
            <a:spLocks noGrp="1"/>
          </p:cNvSpPr>
          <p:nvPr>
            <p:ph type="sldNum" sz="quarter" idx="12"/>
          </p:nvPr>
        </p:nvSpPr>
        <p:spPr/>
        <p:txBody>
          <a:bodyPr/>
          <a:lstStyle/>
          <a:p>
            <a:fld id="{945EA4EF-7485-4D9B-93DE-73B4E88DCBE1}" type="slidenum">
              <a:rPr lang="en-IN" smtClean="0"/>
              <a:t>‹#›</a:t>
            </a:fld>
            <a:endParaRPr lang="en-IN"/>
          </a:p>
        </p:txBody>
      </p:sp>
    </p:spTree>
    <p:extLst>
      <p:ext uri="{BB962C8B-B14F-4D97-AF65-F5344CB8AC3E}">
        <p14:creationId xmlns:p14="http://schemas.microsoft.com/office/powerpoint/2010/main" val="1281998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7FEC-7639-C752-6C08-810532438F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236075-39F3-AC2E-ADEE-E48587264D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6184942-22CE-A874-C68B-72512EC333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1D6858-CBBF-8541-5955-B637A66B9645}"/>
              </a:ext>
            </a:extLst>
          </p:cNvPr>
          <p:cNvSpPr>
            <a:spLocks noGrp="1"/>
          </p:cNvSpPr>
          <p:nvPr>
            <p:ph type="dt" sz="half" idx="10"/>
          </p:nvPr>
        </p:nvSpPr>
        <p:spPr/>
        <p:txBody>
          <a:bodyPr/>
          <a:lstStyle/>
          <a:p>
            <a:fld id="{BB67CE78-C6BA-4DBF-B901-D02B81EB4496}" type="datetimeFigureOut">
              <a:rPr lang="en-IN" smtClean="0"/>
              <a:t>18-04-2024</a:t>
            </a:fld>
            <a:endParaRPr lang="en-IN"/>
          </a:p>
        </p:txBody>
      </p:sp>
      <p:sp>
        <p:nvSpPr>
          <p:cNvPr id="6" name="Footer Placeholder 5">
            <a:extLst>
              <a:ext uri="{FF2B5EF4-FFF2-40B4-BE49-F238E27FC236}">
                <a16:creationId xmlns:a16="http://schemas.microsoft.com/office/drawing/2014/main" id="{6F8CFFAF-4A61-FED3-3DDF-65E8A045321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82798C-A02A-3EA4-CB14-76C4FEC5A3AC}"/>
              </a:ext>
            </a:extLst>
          </p:cNvPr>
          <p:cNvSpPr>
            <a:spLocks noGrp="1"/>
          </p:cNvSpPr>
          <p:nvPr>
            <p:ph type="sldNum" sz="quarter" idx="12"/>
          </p:nvPr>
        </p:nvSpPr>
        <p:spPr/>
        <p:txBody>
          <a:bodyPr/>
          <a:lstStyle/>
          <a:p>
            <a:fld id="{945EA4EF-7485-4D9B-93DE-73B4E88DCBE1}" type="slidenum">
              <a:rPr lang="en-IN" smtClean="0"/>
              <a:t>‹#›</a:t>
            </a:fld>
            <a:endParaRPr lang="en-IN"/>
          </a:p>
        </p:txBody>
      </p:sp>
    </p:spTree>
    <p:extLst>
      <p:ext uri="{BB962C8B-B14F-4D97-AF65-F5344CB8AC3E}">
        <p14:creationId xmlns:p14="http://schemas.microsoft.com/office/powerpoint/2010/main" val="1083309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1417B-A250-FAD2-D634-FA4CF1DD86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41B59E-A22D-E80F-7CF3-A0CB1A3468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C44E4D-3466-7D6C-15B9-14EE197FAD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67CE78-C6BA-4DBF-B901-D02B81EB4496}" type="datetimeFigureOut">
              <a:rPr lang="en-IN" smtClean="0"/>
              <a:t>18-04-2024</a:t>
            </a:fld>
            <a:endParaRPr lang="en-IN"/>
          </a:p>
        </p:txBody>
      </p:sp>
      <p:sp>
        <p:nvSpPr>
          <p:cNvPr id="5" name="Footer Placeholder 4">
            <a:extLst>
              <a:ext uri="{FF2B5EF4-FFF2-40B4-BE49-F238E27FC236}">
                <a16:creationId xmlns:a16="http://schemas.microsoft.com/office/drawing/2014/main" id="{18016B91-109D-6222-E7B3-44EB28F659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93DF5AF-D1C6-C678-EFAD-A0CBAC688C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5EA4EF-7485-4D9B-93DE-73B4E88DCBE1}" type="slidenum">
              <a:rPr lang="en-IN" smtClean="0"/>
              <a:t>‹#›</a:t>
            </a:fld>
            <a:endParaRPr lang="en-IN"/>
          </a:p>
        </p:txBody>
      </p:sp>
    </p:spTree>
    <p:extLst>
      <p:ext uri="{BB962C8B-B14F-4D97-AF65-F5344CB8AC3E}">
        <p14:creationId xmlns:p14="http://schemas.microsoft.com/office/powerpoint/2010/main" val="1036944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5B0D7C-3D97-5A41-3C52-786F2DE8B080}"/>
              </a:ext>
            </a:extLst>
          </p:cNvPr>
          <p:cNvSpPr>
            <a:spLocks noGrp="1"/>
          </p:cNvSpPr>
          <p:nvPr>
            <p:ph type="subTitle" idx="1"/>
          </p:nvPr>
        </p:nvSpPr>
        <p:spPr>
          <a:xfrm>
            <a:off x="3927668" y="4274488"/>
            <a:ext cx="4336664" cy="1363133"/>
          </a:xfrm>
        </p:spPr>
        <p:txBody>
          <a:bodyPr>
            <a:normAutofit fontScale="92500"/>
          </a:bodyPr>
          <a:lstStyle/>
          <a:p>
            <a:r>
              <a:rPr lang="en-US" b="1" dirty="0">
                <a:latin typeface="Times New Roman" panose="02020603050405020304" pitchFamily="18" charset="0"/>
                <a:cs typeface="Times New Roman" panose="02020603050405020304" pitchFamily="18" charset="0"/>
              </a:rPr>
              <a:t>Submitted By:</a:t>
            </a:r>
          </a:p>
          <a:p>
            <a:r>
              <a:rPr lang="en-US" b="1" dirty="0">
                <a:latin typeface="Times New Roman" panose="02020603050405020304" pitchFamily="18" charset="0"/>
                <a:cs typeface="Times New Roman" panose="02020603050405020304" pitchFamily="18" charset="0"/>
              </a:rPr>
              <a:t>Orin Pao (2022CS11130)</a:t>
            </a:r>
          </a:p>
          <a:p>
            <a:r>
              <a:rPr lang="en-US" b="1" dirty="0">
                <a:latin typeface="Times New Roman" panose="02020603050405020304" pitchFamily="18" charset="0"/>
                <a:cs typeface="Times New Roman" panose="02020603050405020304" pitchFamily="18" charset="0"/>
              </a:rPr>
              <a:t>Akash Meshram (2022CS11627)</a:t>
            </a:r>
            <a:endParaRPr lang="en-IN"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83ECD62-FEAA-3742-6BA6-8452CCF8EF75}"/>
              </a:ext>
            </a:extLst>
          </p:cNvPr>
          <p:cNvSpPr/>
          <p:nvPr/>
        </p:nvSpPr>
        <p:spPr>
          <a:xfrm>
            <a:off x="2512869" y="723038"/>
            <a:ext cx="6336528"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COP290</a:t>
            </a:r>
            <a:b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DESIGN PRACTICES</a:t>
            </a:r>
            <a:endParaRPr lang="en-I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6" name="Rectangle 5">
            <a:extLst>
              <a:ext uri="{FF2B5EF4-FFF2-40B4-BE49-F238E27FC236}">
                <a16:creationId xmlns:a16="http://schemas.microsoft.com/office/drawing/2014/main" id="{7052A5B1-9014-072E-C168-1CF3AC7180C9}"/>
              </a:ext>
            </a:extLst>
          </p:cNvPr>
          <p:cNvSpPr/>
          <p:nvPr/>
        </p:nvSpPr>
        <p:spPr>
          <a:xfrm>
            <a:off x="2790145" y="3068935"/>
            <a:ext cx="593438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GAME FOR CHANGE</a:t>
            </a:r>
            <a:endParaRPr lang="en-US" sz="5400" b="1" cap="none" spc="0" dirty="0">
              <a:ln/>
              <a:solidFill>
                <a:schemeClr val="accent4"/>
              </a:solidFill>
              <a:effectLst/>
            </a:endParaRPr>
          </a:p>
        </p:txBody>
      </p:sp>
    </p:spTree>
    <p:extLst>
      <p:ext uri="{BB962C8B-B14F-4D97-AF65-F5344CB8AC3E}">
        <p14:creationId xmlns:p14="http://schemas.microsoft.com/office/powerpoint/2010/main" val="3488895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A8C7B6-D77B-0D00-CF46-ECC6DCFE5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266390" y="-1430022"/>
            <a:ext cx="5659220" cy="10521389"/>
          </a:xfrm>
          <a:prstGeom prst="rect">
            <a:avLst/>
          </a:prstGeom>
        </p:spPr>
      </p:pic>
      <p:sp>
        <p:nvSpPr>
          <p:cNvPr id="5" name="TextBox 4">
            <a:extLst>
              <a:ext uri="{FF2B5EF4-FFF2-40B4-BE49-F238E27FC236}">
                <a16:creationId xmlns:a16="http://schemas.microsoft.com/office/drawing/2014/main" id="{79993245-C689-EE7B-986A-EE655915D3BB}"/>
              </a:ext>
            </a:extLst>
          </p:cNvPr>
          <p:cNvSpPr txBox="1"/>
          <p:nvPr/>
        </p:nvSpPr>
        <p:spPr>
          <a:xfrm>
            <a:off x="989636" y="231621"/>
            <a:ext cx="9479665" cy="769441"/>
          </a:xfrm>
          <a:prstGeom prst="rect">
            <a:avLst/>
          </a:prstGeom>
          <a:noFill/>
        </p:spPr>
        <p:txBody>
          <a:bodyPr wrap="square" rtlCol="0">
            <a:spAutoFit/>
          </a:bodyPr>
          <a:lstStyle/>
          <a:p>
            <a:pPr algn="ctr"/>
            <a:r>
              <a:rPr lang="en-IN" sz="4400" dirty="0">
                <a:latin typeface="Gabriola" panose="04040605051002020D02" pitchFamily="82" charset="0"/>
                <a:cs typeface="Times New Roman" panose="02020603050405020304" pitchFamily="18" charset="0"/>
              </a:rPr>
              <a:t>Structure for Relationship and hierarchy of classes</a:t>
            </a:r>
          </a:p>
        </p:txBody>
      </p:sp>
    </p:spTree>
    <p:extLst>
      <p:ext uri="{BB962C8B-B14F-4D97-AF65-F5344CB8AC3E}">
        <p14:creationId xmlns:p14="http://schemas.microsoft.com/office/powerpoint/2010/main" val="667109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5E4E7-AD2A-E92A-004F-3BCC5E9FB06A}"/>
              </a:ext>
            </a:extLst>
          </p:cNvPr>
          <p:cNvSpPr>
            <a:spLocks noGrp="1"/>
          </p:cNvSpPr>
          <p:nvPr>
            <p:ph type="title"/>
          </p:nvPr>
        </p:nvSpPr>
        <p:spPr/>
        <p:txBody>
          <a:bodyPr/>
          <a:lstStyle/>
          <a:p>
            <a:r>
              <a:rPr lang="en-IN" dirty="0">
                <a:latin typeface="Arial Black" panose="020B0A04020102020204" pitchFamily="34" charset="0"/>
              </a:rPr>
              <a:t>Collision Handling</a:t>
            </a:r>
          </a:p>
        </p:txBody>
      </p:sp>
      <p:sp>
        <p:nvSpPr>
          <p:cNvPr id="3" name="Content Placeholder 2">
            <a:extLst>
              <a:ext uri="{FF2B5EF4-FFF2-40B4-BE49-F238E27FC236}">
                <a16:creationId xmlns:a16="http://schemas.microsoft.com/office/drawing/2014/main" id="{FC07FE92-7B99-6639-9CBF-C0C17106DAB0}"/>
              </a:ext>
            </a:extLst>
          </p:cNvPr>
          <p:cNvSpPr>
            <a:spLocks noGrp="1"/>
          </p:cNvSpPr>
          <p:nvPr>
            <p:ph idx="1"/>
          </p:nvPr>
        </p:nvSpPr>
        <p:spPr/>
        <p:txBody>
          <a:bodyPr/>
          <a:lstStyle/>
          <a:p>
            <a:r>
              <a:rPr lang="en-IN" dirty="0"/>
              <a:t>As we stated earlier that we were not able to load map from tiled from any libraries in the .</a:t>
            </a:r>
            <a:r>
              <a:rPr lang="en-IN" dirty="0" err="1"/>
              <a:t>tmx</a:t>
            </a:r>
            <a:r>
              <a:rPr lang="en-IN" dirty="0"/>
              <a:t> format and thus loaded the map as .</a:t>
            </a:r>
            <a:r>
              <a:rPr lang="en-IN" dirty="0" err="1"/>
              <a:t>png</a:t>
            </a:r>
            <a:r>
              <a:rPr lang="en-IN" dirty="0"/>
              <a:t> file.</a:t>
            </a:r>
          </a:p>
          <a:p>
            <a:r>
              <a:rPr lang="en-IN" dirty="0"/>
              <a:t>So in order to handle collision, we first checked the direction in which the </a:t>
            </a:r>
            <a:r>
              <a:rPr lang="en-IN" dirty="0" err="1"/>
              <a:t>Scarfy</a:t>
            </a:r>
            <a:r>
              <a:rPr lang="en-IN" dirty="0"/>
              <a:t> is supposed to go and then checked the </a:t>
            </a:r>
            <a:r>
              <a:rPr lang="en-IN" dirty="0" err="1"/>
              <a:t>color</a:t>
            </a:r>
            <a:r>
              <a:rPr lang="en-IN" dirty="0"/>
              <a:t> of the texture.</a:t>
            </a:r>
          </a:p>
          <a:p>
            <a:r>
              <a:rPr lang="en-IN" dirty="0"/>
              <a:t>If the </a:t>
            </a:r>
            <a:r>
              <a:rPr lang="en-IN" dirty="0" err="1"/>
              <a:t>color</a:t>
            </a:r>
            <a:r>
              <a:rPr lang="en-IN" dirty="0"/>
              <a:t> of the RGBA value of the texture was exactly as that of the RGBA value of the road or the white line in the middle of the road, we moved </a:t>
            </a:r>
            <a:r>
              <a:rPr lang="en-IN" dirty="0" err="1"/>
              <a:t>scarfy</a:t>
            </a:r>
            <a:r>
              <a:rPr lang="en-IN" dirty="0"/>
              <a:t> and stop the hero in other case.</a:t>
            </a:r>
          </a:p>
        </p:txBody>
      </p:sp>
    </p:spTree>
    <p:extLst>
      <p:ext uri="{BB962C8B-B14F-4D97-AF65-F5344CB8AC3E}">
        <p14:creationId xmlns:p14="http://schemas.microsoft.com/office/powerpoint/2010/main" val="1501275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A35D2-2D16-44AD-6221-84CAA59BFE0F}"/>
              </a:ext>
            </a:extLst>
          </p:cNvPr>
          <p:cNvSpPr>
            <a:spLocks noGrp="1"/>
          </p:cNvSpPr>
          <p:nvPr>
            <p:ph type="title"/>
          </p:nvPr>
        </p:nvSpPr>
        <p:spPr/>
        <p:txBody>
          <a:bodyPr/>
          <a:lstStyle/>
          <a:p>
            <a:r>
              <a:rPr lang="en-IN" b="1" dirty="0">
                <a:latin typeface="Gabriola" panose="04040605051002020D02" pitchFamily="82" charset="0"/>
              </a:rPr>
              <a:t>Some Snapshots of gameplay.</a:t>
            </a:r>
          </a:p>
        </p:txBody>
      </p:sp>
      <p:pic>
        <p:nvPicPr>
          <p:cNvPr id="19" name="Content Placeholder 18">
            <a:extLst>
              <a:ext uri="{FF2B5EF4-FFF2-40B4-BE49-F238E27FC236}">
                <a16:creationId xmlns:a16="http://schemas.microsoft.com/office/drawing/2014/main" id="{B032141D-4C48-343E-E62C-EDBE1E2D56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3345710"/>
            <a:ext cx="5490258" cy="3147166"/>
          </a:xfrm>
        </p:spPr>
      </p:pic>
      <p:pic>
        <p:nvPicPr>
          <p:cNvPr id="21" name="Picture 20">
            <a:extLst>
              <a:ext uri="{FF2B5EF4-FFF2-40B4-BE49-F238E27FC236}">
                <a16:creationId xmlns:a16="http://schemas.microsoft.com/office/drawing/2014/main" id="{0D2CFB6E-3253-BF94-F11C-E940CF454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616" y="3395826"/>
            <a:ext cx="5402829" cy="3097049"/>
          </a:xfrm>
          <a:prstGeom prst="rect">
            <a:avLst/>
          </a:prstGeom>
        </p:spPr>
      </p:pic>
      <p:pic>
        <p:nvPicPr>
          <p:cNvPr id="23" name="Picture 22">
            <a:extLst>
              <a:ext uri="{FF2B5EF4-FFF2-40B4-BE49-F238E27FC236}">
                <a16:creationId xmlns:a16="http://schemas.microsoft.com/office/drawing/2014/main" id="{DAECE0B9-7F17-07CD-B8EA-54B59BC32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8842" y="1557338"/>
            <a:ext cx="3961943" cy="1788377"/>
          </a:xfrm>
          <a:prstGeom prst="rect">
            <a:avLst/>
          </a:prstGeom>
        </p:spPr>
      </p:pic>
    </p:spTree>
    <p:extLst>
      <p:ext uri="{BB962C8B-B14F-4D97-AF65-F5344CB8AC3E}">
        <p14:creationId xmlns:p14="http://schemas.microsoft.com/office/powerpoint/2010/main" val="2831632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3AC70-EF18-703E-7F25-5473EFE2D30F}"/>
              </a:ext>
            </a:extLst>
          </p:cNvPr>
          <p:cNvSpPr>
            <a:spLocks noGrp="1"/>
          </p:cNvSpPr>
          <p:nvPr>
            <p:ph type="title"/>
          </p:nvPr>
        </p:nvSpPr>
        <p:spPr/>
        <p:txBody>
          <a:bodyPr/>
          <a:lstStyle/>
          <a:p>
            <a:r>
              <a:rPr lang="en-IN" b="1" dirty="0">
                <a:latin typeface="Gabriola" panose="04040605051002020D02" pitchFamily="82" charset="0"/>
              </a:rPr>
              <a:t>Snapshots…</a:t>
            </a:r>
          </a:p>
        </p:txBody>
      </p:sp>
      <p:pic>
        <p:nvPicPr>
          <p:cNvPr id="5" name="Content Placeholder 4">
            <a:extLst>
              <a:ext uri="{FF2B5EF4-FFF2-40B4-BE49-F238E27FC236}">
                <a16:creationId xmlns:a16="http://schemas.microsoft.com/office/drawing/2014/main" id="{5D9D1B42-08D0-AF0A-A3B8-1AEA1AA1EC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027" y="1360105"/>
            <a:ext cx="5730973" cy="3627537"/>
          </a:xfrm>
        </p:spPr>
      </p:pic>
      <p:pic>
        <p:nvPicPr>
          <p:cNvPr id="7" name="Picture 6">
            <a:extLst>
              <a:ext uri="{FF2B5EF4-FFF2-40B4-BE49-F238E27FC236}">
                <a16:creationId xmlns:a16="http://schemas.microsoft.com/office/drawing/2014/main" id="{16E8E033-89ED-5147-65B8-E4FBB4CBF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502" y="2789499"/>
            <a:ext cx="5567422" cy="3627537"/>
          </a:xfrm>
          <a:prstGeom prst="rect">
            <a:avLst/>
          </a:prstGeom>
        </p:spPr>
      </p:pic>
    </p:spTree>
    <p:extLst>
      <p:ext uri="{BB962C8B-B14F-4D97-AF65-F5344CB8AC3E}">
        <p14:creationId xmlns:p14="http://schemas.microsoft.com/office/powerpoint/2010/main" val="4148424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DEE8-7D20-B68A-DF1E-467C2C76DC66}"/>
              </a:ext>
            </a:extLst>
          </p:cNvPr>
          <p:cNvSpPr>
            <a:spLocks noGrp="1"/>
          </p:cNvSpPr>
          <p:nvPr>
            <p:ph type="title"/>
          </p:nvPr>
        </p:nvSpPr>
        <p:spPr>
          <a:xfrm>
            <a:off x="728133" y="356658"/>
            <a:ext cx="10515600" cy="1325563"/>
          </a:xfrm>
        </p:spPr>
        <p:txBody>
          <a:bodyPr/>
          <a:lstStyle/>
          <a:p>
            <a:r>
              <a:rPr lang="en-US" b="1" dirty="0">
                <a:latin typeface="Times New Roman" panose="02020603050405020304" pitchFamily="18" charset="0"/>
                <a:cs typeface="Times New Roman" panose="02020603050405020304" pitchFamily="18" charset="0"/>
              </a:rPr>
              <a:t>What’s the Social Cause: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9A8E57F-9DFC-3512-52B6-3FB2E876687C}"/>
              </a:ext>
            </a:extLst>
          </p:cNvPr>
          <p:cNvSpPr>
            <a:spLocks noGrp="1"/>
          </p:cNvSpPr>
          <p:nvPr>
            <p:ph idx="1"/>
          </p:nvPr>
        </p:nvSpPr>
        <p:spPr>
          <a:xfrm>
            <a:off x="838199" y="1786467"/>
            <a:ext cx="11032068" cy="4555066"/>
          </a:xfrm>
        </p:spPr>
        <p:txBody>
          <a:bodyPr>
            <a:normAutofit fontScale="70000" lnSpcReduction="20000"/>
          </a:bodyPr>
          <a:lstStyle/>
          <a:p>
            <a:r>
              <a:rPr lang="en-US" dirty="0">
                <a:latin typeface="Bell MT" panose="02020503060305020303" pitchFamily="18" charset="0"/>
              </a:rPr>
              <a:t>The Social issue that we identified for gamification is ‘Drug Addiction’.</a:t>
            </a:r>
          </a:p>
          <a:p>
            <a:r>
              <a:rPr lang="en-US" dirty="0">
                <a:latin typeface="Bell MT" panose="02020503060305020303" pitchFamily="18" charset="0"/>
              </a:rPr>
              <a:t>We decided to make a game on it as we had observed this issue around us.</a:t>
            </a:r>
          </a:p>
          <a:p>
            <a:pPr marL="0" indent="0">
              <a:buNone/>
            </a:pPr>
            <a:endParaRPr lang="en-US" dirty="0">
              <a:latin typeface="Bell MT" panose="02020503060305020303" pitchFamily="18" charset="0"/>
            </a:endParaRPr>
          </a:p>
          <a:p>
            <a:r>
              <a:rPr lang="en-US" dirty="0">
                <a:latin typeface="Bell MT" panose="02020503060305020303" pitchFamily="18" charset="0"/>
              </a:rPr>
              <a:t>Reasons for Drug Abuse:</a:t>
            </a:r>
          </a:p>
          <a:p>
            <a:pPr marL="0" indent="0">
              <a:buNone/>
            </a:pPr>
            <a:r>
              <a:rPr lang="en-US" dirty="0">
                <a:latin typeface="Bell MT" panose="02020503060305020303" pitchFamily="18" charset="0"/>
              </a:rPr>
              <a:t>	Peer Pressure: Influence from friends.</a:t>
            </a:r>
          </a:p>
          <a:p>
            <a:pPr marL="0" indent="0">
              <a:buNone/>
            </a:pPr>
            <a:r>
              <a:rPr lang="en-US" dirty="0">
                <a:latin typeface="Bell MT" panose="02020503060305020303" pitchFamily="18" charset="0"/>
              </a:rPr>
              <a:t>	Stress and Coping: Using drugs to manage stress or escape problems.</a:t>
            </a:r>
          </a:p>
          <a:p>
            <a:pPr marL="0" indent="0">
              <a:buNone/>
            </a:pPr>
            <a:r>
              <a:rPr lang="en-US" dirty="0">
                <a:latin typeface="Bell MT" panose="02020503060305020303" pitchFamily="18" charset="0"/>
              </a:rPr>
              <a:t>	Easy Access:  Availability and affordability of substances.</a:t>
            </a:r>
          </a:p>
          <a:p>
            <a:pPr marL="0" indent="0">
              <a:buNone/>
            </a:pPr>
            <a:endParaRPr lang="en-US" dirty="0">
              <a:latin typeface="Bell MT" panose="02020503060305020303" pitchFamily="18" charset="0"/>
            </a:endParaRPr>
          </a:p>
          <a:p>
            <a:r>
              <a:rPr lang="en-US" dirty="0">
                <a:latin typeface="Bell MT" panose="02020503060305020303" pitchFamily="18" charset="0"/>
              </a:rPr>
              <a:t>Impact of Drug Abuse:</a:t>
            </a:r>
          </a:p>
          <a:p>
            <a:pPr marL="0" indent="0">
              <a:buNone/>
            </a:pPr>
            <a:r>
              <a:rPr lang="en-US" dirty="0">
                <a:latin typeface="Bell MT" panose="02020503060305020303" pitchFamily="18" charset="0"/>
              </a:rPr>
              <a:t>	Health Consequences: Health problems, addiction, overdose, and increased infectious diseases.</a:t>
            </a:r>
          </a:p>
          <a:p>
            <a:pPr marL="0" indent="0">
              <a:buNone/>
            </a:pPr>
            <a:r>
              <a:rPr lang="en-US" dirty="0">
                <a:latin typeface="Bell MT" panose="02020503060305020303" pitchFamily="18" charset="0"/>
              </a:rPr>
              <a:t>	Social Consequences: Strained relationships, isolation, and financial problems.</a:t>
            </a:r>
          </a:p>
          <a:p>
            <a:pPr marL="0" indent="0">
              <a:buNone/>
            </a:pPr>
            <a:r>
              <a:rPr lang="en-US" dirty="0">
                <a:latin typeface="Bell MT" panose="02020503060305020303" pitchFamily="18" charset="0"/>
              </a:rPr>
              <a:t>	Psychological Consequences: Impaired judgment, mood swings, anxiety, and depression.</a:t>
            </a:r>
          </a:p>
          <a:p>
            <a:pPr marL="0" indent="0">
              <a:buNone/>
            </a:pPr>
            <a:r>
              <a:rPr lang="en-US" dirty="0">
                <a:latin typeface="Bell MT" panose="02020503060305020303" pitchFamily="18" charset="0"/>
              </a:rPr>
              <a:t>	Community Impact: Increased crime rates, burden on healthcare systems, and economic costs.</a:t>
            </a:r>
            <a:endParaRPr lang="en-IN" dirty="0">
              <a:latin typeface="Bell MT" panose="02020503060305020303" pitchFamily="18" charset="0"/>
            </a:endParaRPr>
          </a:p>
        </p:txBody>
      </p:sp>
    </p:spTree>
    <p:extLst>
      <p:ext uri="{BB962C8B-B14F-4D97-AF65-F5344CB8AC3E}">
        <p14:creationId xmlns:p14="http://schemas.microsoft.com/office/powerpoint/2010/main" val="3896626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CBFBD-5DF9-F382-E0FB-352599C7AA4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Design Choices.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EC66AD-2962-8040-7DB9-482F41580EDB}"/>
              </a:ext>
            </a:extLst>
          </p:cNvPr>
          <p:cNvSpPr>
            <a:spLocks noGrp="1"/>
          </p:cNvSpPr>
          <p:nvPr>
            <p:ph idx="1"/>
          </p:nvPr>
        </p:nvSpPr>
        <p:spPr/>
        <p:txBody>
          <a:bodyPr>
            <a:normAutofit fontScale="92500" lnSpcReduction="10000"/>
          </a:bodyPr>
          <a:lstStyle/>
          <a:p>
            <a:r>
              <a:rPr lang="en-US" dirty="0">
                <a:latin typeface="Centaur" panose="02030504050205020304" pitchFamily="18" charset="0"/>
              </a:rPr>
              <a:t>Firstly we had to choose the programming language which we would be using for our game development and we decided to go with C++, as we are more used to it than Python or any other programming language. Also, we found out that Python was a bit slower in running the game so from the performance point of view as well we thought to move forward with C++.</a:t>
            </a:r>
          </a:p>
          <a:p>
            <a:r>
              <a:rPr lang="en-US" dirty="0">
                <a:latin typeface="Centaur" panose="02030504050205020304" pitchFamily="18" charset="0"/>
              </a:rPr>
              <a:t>In C++ we particularly used ‘</a:t>
            </a:r>
            <a:r>
              <a:rPr lang="en-US" dirty="0" err="1">
                <a:latin typeface="Centaur" panose="02030504050205020304" pitchFamily="18" charset="0"/>
              </a:rPr>
              <a:t>Raylib</a:t>
            </a:r>
            <a:r>
              <a:rPr lang="en-US" dirty="0">
                <a:latin typeface="Centaur" panose="02030504050205020304" pitchFamily="18" charset="0"/>
              </a:rPr>
              <a:t>’ and its derivative libraries for our game.</a:t>
            </a:r>
            <a:r>
              <a:rPr lang="en-IN" dirty="0">
                <a:latin typeface="Centaur" panose="02030504050205020304" pitchFamily="18" charset="0"/>
              </a:rPr>
              <a:t> </a:t>
            </a:r>
          </a:p>
          <a:p>
            <a:r>
              <a:rPr lang="en-IN" dirty="0">
                <a:latin typeface="Centaur" panose="02030504050205020304" pitchFamily="18" charset="0"/>
              </a:rPr>
              <a:t>While thinking of the platform for which we wanted to design the game we wanted our game to be scalable and accessible so we didn’t go for Android or iOS application. We have created it for laptops only.</a:t>
            </a:r>
          </a:p>
          <a:p>
            <a:r>
              <a:rPr lang="en-IN" dirty="0">
                <a:latin typeface="Centaur" panose="02030504050205020304" pitchFamily="18" charset="0"/>
              </a:rPr>
              <a:t>The choice of 2D v/s 3D was crucial as we initially thought of making a 3D game, but later realized that the efforts for the 3D game were way too high so we shifted to a 2D game.</a:t>
            </a:r>
            <a:endParaRPr lang="en-US" dirty="0">
              <a:latin typeface="Centaur" panose="02030504050205020304" pitchFamily="18" charset="0"/>
            </a:endParaRPr>
          </a:p>
        </p:txBody>
      </p:sp>
    </p:spTree>
    <p:extLst>
      <p:ext uri="{BB962C8B-B14F-4D97-AF65-F5344CB8AC3E}">
        <p14:creationId xmlns:p14="http://schemas.microsoft.com/office/powerpoint/2010/main" val="1768313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46B2A-406A-9B08-9828-CB46E0F41549}"/>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Metrics</a:t>
            </a:r>
            <a:r>
              <a:rPr lang="en-IN" dirty="0"/>
              <a:t>		</a:t>
            </a:r>
          </a:p>
        </p:txBody>
      </p:sp>
      <p:sp>
        <p:nvSpPr>
          <p:cNvPr id="3" name="Content Placeholder 2">
            <a:extLst>
              <a:ext uri="{FF2B5EF4-FFF2-40B4-BE49-F238E27FC236}">
                <a16:creationId xmlns:a16="http://schemas.microsoft.com/office/drawing/2014/main" id="{C8890EFF-55DB-DC2F-59A4-8F834B078359}"/>
              </a:ext>
            </a:extLst>
          </p:cNvPr>
          <p:cNvSpPr>
            <a:spLocks noGrp="1"/>
          </p:cNvSpPr>
          <p:nvPr>
            <p:ph idx="1"/>
          </p:nvPr>
        </p:nvSpPr>
        <p:spPr>
          <a:xfrm>
            <a:off x="558799" y="1655232"/>
            <a:ext cx="10930468" cy="4837643"/>
          </a:xfrm>
        </p:spPr>
        <p:txBody>
          <a:bodyPr>
            <a:normAutofit fontScale="92500"/>
          </a:bodyPr>
          <a:lstStyle/>
          <a:p>
            <a:r>
              <a:rPr lang="en-IN" dirty="0">
                <a:latin typeface="Gabriola" panose="04040605051002020D02" pitchFamily="82" charset="0"/>
              </a:rPr>
              <a:t>Programming Language: The language used by us, i.e. C++. We decided to use C++ because of its responsiveness and fast execution speed as compared to Python or any other language.</a:t>
            </a:r>
          </a:p>
          <a:p>
            <a:r>
              <a:rPr lang="en-IN" dirty="0">
                <a:latin typeface="Gabriola" panose="04040605051002020D02" pitchFamily="82" charset="0"/>
              </a:rPr>
              <a:t>Originality of idea: We didn’t try to copy any game or even the idea of the game. The idea behind the game is unique and not taken from anywhere. Although the game that we had planned initially is not what we finally ended up with. The original idea was that our main character would be driving the drug-abused people to the hospital in a limited amount of time and the score would add up accordingly. We had also planned to make levels for this game in which the time constraint of taking addicted people to the hospital would become tougher as we move on to the next level. </a:t>
            </a:r>
          </a:p>
          <a:p>
            <a:r>
              <a:rPr lang="en-IN" dirty="0">
                <a:latin typeface="Gabriola" panose="04040605051002020D02" pitchFamily="82" charset="0"/>
              </a:rPr>
              <a:t>Better speed: Our game has almost zero latency during the gameplay which again puts it in a better position than many others.</a:t>
            </a:r>
          </a:p>
          <a:p>
            <a:r>
              <a:rPr lang="en-IN" dirty="0">
                <a:latin typeface="Gabriola" panose="04040605051002020D02" pitchFamily="82" charset="0"/>
              </a:rPr>
              <a:t>Extensive Map: The map we created closely resembles the campus of IIT Delhi, although the buildings and environment look way different the idea was to keep the setup to be based on our campus.</a:t>
            </a:r>
          </a:p>
          <a:p>
            <a:endParaRPr lang="en-IN" dirty="0">
              <a:latin typeface="Gabriola" panose="04040605051002020D02" pitchFamily="82" charset="0"/>
            </a:endParaRPr>
          </a:p>
        </p:txBody>
      </p:sp>
    </p:spTree>
    <p:extLst>
      <p:ext uri="{BB962C8B-B14F-4D97-AF65-F5344CB8AC3E}">
        <p14:creationId xmlns:p14="http://schemas.microsoft.com/office/powerpoint/2010/main" val="2092671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7526-8B6E-A6DD-BE0C-57299173012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How did we proceed: </a:t>
            </a:r>
          </a:p>
        </p:txBody>
      </p:sp>
      <p:sp>
        <p:nvSpPr>
          <p:cNvPr id="3" name="Content Placeholder 2">
            <a:extLst>
              <a:ext uri="{FF2B5EF4-FFF2-40B4-BE49-F238E27FC236}">
                <a16:creationId xmlns:a16="http://schemas.microsoft.com/office/drawing/2014/main" id="{EA13A5D0-84AF-8998-AF22-27B29DB30328}"/>
              </a:ext>
            </a:extLst>
          </p:cNvPr>
          <p:cNvSpPr>
            <a:spLocks noGrp="1"/>
          </p:cNvSpPr>
          <p:nvPr>
            <p:ph idx="1"/>
          </p:nvPr>
        </p:nvSpPr>
        <p:spPr>
          <a:xfrm>
            <a:off x="838199" y="1825625"/>
            <a:ext cx="10655461" cy="4667250"/>
          </a:xfrm>
        </p:spPr>
        <p:txBody>
          <a:bodyPr>
            <a:normAutofit/>
          </a:bodyPr>
          <a:lstStyle/>
          <a:p>
            <a:r>
              <a:rPr lang="en-IN" b="1" dirty="0">
                <a:latin typeface="Gabriola" panose="04040605051002020D02" pitchFamily="82" charset="0"/>
              </a:rPr>
              <a:t>We first of all began by discussing the social issue we observed and then thought about how to gamify the idea. We identified various social issues like Pollution, Women safety, Corruption and so on. Then we thought about the gamification part about these issues and we realized that we would land up more or less on a trivial game. But then we thought to gamify the issue we can see very closely i.e. Drug addiction. This issue is also visible (although on a very small scale) to us in campus. So we finalized the issue, and then we began with the idea of saving the drug-abused people. Although because of time constraint we had to divert from our original idea.</a:t>
            </a:r>
          </a:p>
          <a:p>
            <a:r>
              <a:rPr lang="en-IN" b="1" dirty="0">
                <a:latin typeface="Gabriola" panose="04040605051002020D02" pitchFamily="82" charset="0"/>
              </a:rPr>
              <a:t>Firstly we wanted to simulate our campus so we researched about how can we make a map of our campus. Since we had already decided to make a 2D game so we went with the creation of a top-down view of our campus. We used a software named ‘Tiled’ for this purpose which is a completely free software used for map creation.</a:t>
            </a:r>
          </a:p>
        </p:txBody>
      </p:sp>
    </p:spTree>
    <p:extLst>
      <p:ext uri="{BB962C8B-B14F-4D97-AF65-F5344CB8AC3E}">
        <p14:creationId xmlns:p14="http://schemas.microsoft.com/office/powerpoint/2010/main" val="2752035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7526-8B6E-A6DD-BE0C-57299173012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How did we proceed: </a:t>
            </a:r>
          </a:p>
        </p:txBody>
      </p:sp>
      <p:sp>
        <p:nvSpPr>
          <p:cNvPr id="3" name="Content Placeholder 2">
            <a:extLst>
              <a:ext uri="{FF2B5EF4-FFF2-40B4-BE49-F238E27FC236}">
                <a16:creationId xmlns:a16="http://schemas.microsoft.com/office/drawing/2014/main" id="{EA13A5D0-84AF-8998-AF22-27B29DB30328}"/>
              </a:ext>
            </a:extLst>
          </p:cNvPr>
          <p:cNvSpPr>
            <a:spLocks noGrp="1"/>
          </p:cNvSpPr>
          <p:nvPr>
            <p:ph idx="1"/>
          </p:nvPr>
        </p:nvSpPr>
        <p:spPr>
          <a:xfrm>
            <a:off x="838199" y="1825625"/>
            <a:ext cx="10655461" cy="4667250"/>
          </a:xfrm>
        </p:spPr>
        <p:txBody>
          <a:bodyPr>
            <a:normAutofit fontScale="92500"/>
          </a:bodyPr>
          <a:lstStyle/>
          <a:p>
            <a:r>
              <a:rPr lang="en-IN" dirty="0"/>
              <a:t>By creating several </a:t>
            </a:r>
            <a:r>
              <a:rPr lang="en-IN" dirty="0" err="1"/>
              <a:t>tilesets</a:t>
            </a:r>
            <a:r>
              <a:rPr lang="en-IN" dirty="0"/>
              <a:t> and then positioning them in our map we finally made the map that we wanted to load in our game.</a:t>
            </a:r>
          </a:p>
          <a:p>
            <a:r>
              <a:rPr lang="en-IN" dirty="0"/>
              <a:t>After this we wanted to show the back story of our main character, like why is he so interested in saving drug-abused people lying on the roadside. For creating the backstory we collected some photos of a young aged boy and then edited these pics to create a backstory.  We used the online platform ‘Canva’ for merging the story components and adding dialogues of the characters.</a:t>
            </a:r>
          </a:p>
          <a:p>
            <a:r>
              <a:rPr lang="en-IN" dirty="0"/>
              <a:t>After this we went on to make our main character, we first started with gimp for making the sprite of him, but later we found a free website named ‘Universal sprite generator’ for creating the sprite and then we used gimp for adding shadow and cropping the image into separate sprites.</a:t>
            </a:r>
          </a:p>
        </p:txBody>
      </p:sp>
    </p:spTree>
    <p:extLst>
      <p:ext uri="{BB962C8B-B14F-4D97-AF65-F5344CB8AC3E}">
        <p14:creationId xmlns:p14="http://schemas.microsoft.com/office/powerpoint/2010/main" val="1251847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9B0A6-AD1B-E1E3-F277-FFEE7B39842C}"/>
              </a:ext>
            </a:extLst>
          </p:cNvPr>
          <p:cNvSpPr>
            <a:spLocks noGrp="1"/>
          </p:cNvSpPr>
          <p:nvPr>
            <p:ph type="title"/>
          </p:nvPr>
        </p:nvSpPr>
        <p:spPr>
          <a:xfrm>
            <a:off x="838200" y="365125"/>
            <a:ext cx="10515600" cy="1128009"/>
          </a:xfrm>
        </p:spPr>
        <p:txBody>
          <a:bodyPr/>
          <a:lstStyle/>
          <a:p>
            <a:r>
              <a:rPr lang="en-IN" dirty="0">
                <a:latin typeface="Times New Roman" panose="02020603050405020304" pitchFamily="18" charset="0"/>
                <a:cs typeface="Times New Roman" panose="02020603050405020304" pitchFamily="18" charset="0"/>
              </a:rPr>
              <a:t>Map Snapshot and Explanation</a:t>
            </a:r>
          </a:p>
        </p:txBody>
      </p:sp>
      <p:pic>
        <p:nvPicPr>
          <p:cNvPr id="6" name="Content Placeholder 5">
            <a:extLst>
              <a:ext uri="{FF2B5EF4-FFF2-40B4-BE49-F238E27FC236}">
                <a16:creationId xmlns:a16="http://schemas.microsoft.com/office/drawing/2014/main" id="{A6236E11-D3B9-B408-BE62-1EDCF13856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238210"/>
            <a:ext cx="4752373" cy="4938753"/>
          </a:xfrm>
        </p:spPr>
      </p:pic>
      <p:sp>
        <p:nvSpPr>
          <p:cNvPr id="4" name="Content Placeholder 3">
            <a:extLst>
              <a:ext uri="{FF2B5EF4-FFF2-40B4-BE49-F238E27FC236}">
                <a16:creationId xmlns:a16="http://schemas.microsoft.com/office/drawing/2014/main" id="{2AECCD90-E782-5E0C-363F-359977ED68F6}"/>
              </a:ext>
            </a:extLst>
          </p:cNvPr>
          <p:cNvSpPr>
            <a:spLocks noGrp="1"/>
          </p:cNvSpPr>
          <p:nvPr>
            <p:ph sz="half" idx="2"/>
          </p:nvPr>
        </p:nvSpPr>
        <p:spPr>
          <a:xfrm>
            <a:off x="6172198" y="1238210"/>
            <a:ext cx="5483507" cy="5463532"/>
          </a:xfrm>
        </p:spPr>
        <p:txBody>
          <a:bodyPr>
            <a:normAutofit/>
          </a:bodyPr>
          <a:lstStyle/>
          <a:p>
            <a:r>
              <a:rPr lang="en-IN" sz="3000" dirty="0">
                <a:latin typeface="Gabriola" panose="04040605051002020D02" pitchFamily="82" charset="0"/>
              </a:rPr>
              <a:t>We created this map using ‘Tiled’ and we tried to load the .</a:t>
            </a:r>
            <a:r>
              <a:rPr lang="en-IN" sz="3000" dirty="0" err="1">
                <a:latin typeface="Gabriola" panose="04040605051002020D02" pitchFamily="82" charset="0"/>
              </a:rPr>
              <a:t>tmx</a:t>
            </a:r>
            <a:r>
              <a:rPr lang="en-IN" sz="3000" dirty="0">
                <a:latin typeface="Gabriola" panose="04040605051002020D02" pitchFamily="82" charset="0"/>
              </a:rPr>
              <a:t> file in our map, we tried several different libraries for this purpose like </a:t>
            </a:r>
            <a:r>
              <a:rPr lang="en-IN" sz="3000" dirty="0" err="1">
                <a:latin typeface="Gabriola" panose="04040605051002020D02" pitchFamily="82" charset="0"/>
              </a:rPr>
              <a:t>raylilb</a:t>
            </a:r>
            <a:r>
              <a:rPr lang="en-IN" sz="3000" dirty="0">
                <a:latin typeface="Gabriola" panose="04040605051002020D02" pitchFamily="82" charset="0"/>
              </a:rPr>
              <a:t>-tiled </a:t>
            </a:r>
            <a:r>
              <a:rPr lang="en-IN" sz="3000" dirty="0" err="1">
                <a:latin typeface="Gabriola" panose="04040605051002020D02" pitchFamily="82" charset="0"/>
              </a:rPr>
              <a:t>raylib-tmx</a:t>
            </a:r>
            <a:r>
              <a:rPr lang="en-IN" sz="3000" dirty="0">
                <a:latin typeface="Gabriola" panose="04040605051002020D02" pitchFamily="82" charset="0"/>
              </a:rPr>
              <a:t>, </a:t>
            </a:r>
            <a:r>
              <a:rPr lang="en-IN" sz="3000" dirty="0" err="1">
                <a:latin typeface="Gabriola" panose="04040605051002020D02" pitchFamily="82" charset="0"/>
              </a:rPr>
              <a:t>raylib-tileson</a:t>
            </a:r>
            <a:r>
              <a:rPr lang="en-IN" sz="3000" dirty="0">
                <a:latin typeface="Gabriola" panose="04040605051002020D02" pitchFamily="82" charset="0"/>
              </a:rPr>
              <a:t> and all but all of them had some bug or the other. Then we thought that we can load the .</a:t>
            </a:r>
            <a:r>
              <a:rPr lang="en-IN" sz="3000" dirty="0" err="1">
                <a:latin typeface="Gabriola" panose="04040605051002020D02" pitchFamily="82" charset="0"/>
              </a:rPr>
              <a:t>png</a:t>
            </a:r>
            <a:r>
              <a:rPr lang="en-IN" sz="3000" dirty="0">
                <a:latin typeface="Gabriola" panose="04040605051002020D02" pitchFamily="82" charset="0"/>
              </a:rPr>
              <a:t> file of  the map and thus we loaded it in the </a:t>
            </a:r>
            <a:r>
              <a:rPr lang="en-IN" sz="3000" dirty="0" err="1">
                <a:latin typeface="Gabriola" panose="04040605051002020D02" pitchFamily="82" charset="0"/>
              </a:rPr>
              <a:t>png</a:t>
            </a:r>
            <a:r>
              <a:rPr lang="en-IN" sz="3000" dirty="0">
                <a:latin typeface="Gabriola" panose="04040605051002020D02" pitchFamily="82" charset="0"/>
              </a:rPr>
              <a:t> format. The overall feel of the game was not impacted by this design decision. We downloaded various </a:t>
            </a:r>
            <a:r>
              <a:rPr lang="en-IN" sz="3000" dirty="0" err="1">
                <a:latin typeface="Gabriola" panose="04040605051002020D02" pitchFamily="82" charset="0"/>
              </a:rPr>
              <a:t>tilesets</a:t>
            </a:r>
            <a:r>
              <a:rPr lang="en-IN" sz="3000" dirty="0">
                <a:latin typeface="Gabriola" panose="04040605051002020D02" pitchFamily="82" charset="0"/>
              </a:rPr>
              <a:t> and images for this map. All of them from free sources only.</a:t>
            </a:r>
          </a:p>
        </p:txBody>
      </p:sp>
    </p:spTree>
    <p:extLst>
      <p:ext uri="{BB962C8B-B14F-4D97-AF65-F5344CB8AC3E}">
        <p14:creationId xmlns:p14="http://schemas.microsoft.com/office/powerpoint/2010/main" val="4101922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87F3A-DB88-D9FD-B424-8339435BF047}"/>
              </a:ext>
            </a:extLst>
          </p:cNvPr>
          <p:cNvSpPr>
            <a:spLocks noGrp="1"/>
          </p:cNvSpPr>
          <p:nvPr>
            <p:ph type="title"/>
          </p:nvPr>
        </p:nvSpPr>
        <p:spPr>
          <a:xfrm>
            <a:off x="838200" y="365125"/>
            <a:ext cx="10389243" cy="1131915"/>
          </a:xfrm>
        </p:spPr>
        <p:txBody>
          <a:bodyPr/>
          <a:lstStyle/>
          <a:p>
            <a:r>
              <a:rPr lang="en-IN" dirty="0">
                <a:latin typeface="Times New Roman" panose="02020603050405020304" pitchFamily="18" charset="0"/>
                <a:cs typeface="Times New Roman" panose="02020603050405020304" pitchFamily="18" charset="0"/>
              </a:rPr>
              <a:t>Some Backstory Snapshots</a:t>
            </a:r>
          </a:p>
        </p:txBody>
      </p:sp>
      <p:pic>
        <p:nvPicPr>
          <p:cNvPr id="5" name="Content Placeholder 4">
            <a:extLst>
              <a:ext uri="{FF2B5EF4-FFF2-40B4-BE49-F238E27FC236}">
                <a16:creationId xmlns:a16="http://schemas.microsoft.com/office/drawing/2014/main" id="{7E2C9803-7480-144E-CDAF-A3920CE5EB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20939538">
            <a:off x="740024" y="1690688"/>
            <a:ext cx="2447627" cy="4351338"/>
          </a:xfrm>
        </p:spPr>
      </p:pic>
      <p:pic>
        <p:nvPicPr>
          <p:cNvPr id="7" name="Picture 6">
            <a:extLst>
              <a:ext uri="{FF2B5EF4-FFF2-40B4-BE49-F238E27FC236}">
                <a16:creationId xmlns:a16="http://schemas.microsoft.com/office/drawing/2014/main" id="{89009560-7D3E-59FB-F4C7-49FBAC977109}"/>
              </a:ext>
            </a:extLst>
          </p:cNvPr>
          <p:cNvPicPr>
            <a:picLocks noChangeAspect="1"/>
          </p:cNvPicPr>
          <p:nvPr/>
        </p:nvPicPr>
        <p:blipFill rotWithShape="1">
          <a:blip r:embed="rId3">
            <a:extLst>
              <a:ext uri="{28A0092B-C50C-407E-A947-70E740481C1C}">
                <a14:useLocalDpi xmlns:a14="http://schemas.microsoft.com/office/drawing/2010/main" val="0"/>
              </a:ext>
            </a:extLst>
          </a:blip>
          <a:srcRect l="2671" t="-1" b="7799"/>
          <a:stretch/>
        </p:blipFill>
        <p:spPr>
          <a:xfrm rot="473543">
            <a:off x="4406292" y="1420982"/>
            <a:ext cx="3046346" cy="5084402"/>
          </a:xfrm>
          <a:prstGeom prst="rect">
            <a:avLst/>
          </a:prstGeom>
        </p:spPr>
      </p:pic>
      <p:pic>
        <p:nvPicPr>
          <p:cNvPr id="9" name="Picture 8">
            <a:extLst>
              <a:ext uri="{FF2B5EF4-FFF2-40B4-BE49-F238E27FC236}">
                <a16:creationId xmlns:a16="http://schemas.microsoft.com/office/drawing/2014/main" id="{77B5077F-BAB1-D1D6-B8E1-BFBB56680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84963">
            <a:off x="8530593" y="1427051"/>
            <a:ext cx="2787480" cy="4955519"/>
          </a:xfrm>
          <a:prstGeom prst="rect">
            <a:avLst/>
          </a:prstGeom>
        </p:spPr>
      </p:pic>
    </p:spTree>
    <p:extLst>
      <p:ext uri="{BB962C8B-B14F-4D97-AF65-F5344CB8AC3E}">
        <p14:creationId xmlns:p14="http://schemas.microsoft.com/office/powerpoint/2010/main" val="1571967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8200B-A5F4-8400-A217-7DDDE4E966E9}"/>
              </a:ext>
            </a:extLst>
          </p:cNvPr>
          <p:cNvSpPr>
            <a:spLocks noGrp="1"/>
          </p:cNvSpPr>
          <p:nvPr>
            <p:ph type="title"/>
          </p:nvPr>
        </p:nvSpPr>
        <p:spPr>
          <a:xfrm>
            <a:off x="838200" y="0"/>
            <a:ext cx="10515600" cy="1325563"/>
          </a:xfrm>
        </p:spPr>
        <p:txBody>
          <a:bodyPr/>
          <a:lstStyle/>
          <a:p>
            <a:r>
              <a:rPr lang="en-IN" dirty="0">
                <a:latin typeface="Times New Roman" panose="02020603050405020304" pitchFamily="18" charset="0"/>
                <a:cs typeface="Times New Roman" panose="02020603050405020304" pitchFamily="18" charset="0"/>
              </a:rPr>
              <a:t>Structuring the code</a:t>
            </a:r>
          </a:p>
        </p:txBody>
      </p:sp>
      <p:sp>
        <p:nvSpPr>
          <p:cNvPr id="3" name="Content Placeholder 2">
            <a:extLst>
              <a:ext uri="{FF2B5EF4-FFF2-40B4-BE49-F238E27FC236}">
                <a16:creationId xmlns:a16="http://schemas.microsoft.com/office/drawing/2014/main" id="{2D06C76C-79DC-6E04-3A77-07C6242B6FA3}"/>
              </a:ext>
            </a:extLst>
          </p:cNvPr>
          <p:cNvSpPr>
            <a:spLocks noGrp="1"/>
          </p:cNvSpPr>
          <p:nvPr>
            <p:ph idx="1"/>
          </p:nvPr>
        </p:nvSpPr>
        <p:spPr>
          <a:xfrm>
            <a:off x="289368" y="1157468"/>
            <a:ext cx="11574684" cy="5393803"/>
          </a:xfrm>
        </p:spPr>
        <p:txBody>
          <a:bodyPr>
            <a:normAutofit/>
          </a:bodyPr>
          <a:lstStyle/>
          <a:p>
            <a:r>
              <a:rPr lang="en-IN" sz="3200" dirty="0">
                <a:latin typeface="Gabriola" panose="04040605051002020D02" pitchFamily="82" charset="0"/>
              </a:rPr>
              <a:t>Initially we started by making a raw game focusing only on movement of sprite and texture loading.  But the code was very messy.</a:t>
            </a:r>
          </a:p>
          <a:p>
            <a:r>
              <a:rPr lang="en-IN" sz="3200" dirty="0">
                <a:latin typeface="Gabriola" panose="04040605051002020D02" pitchFamily="82" charset="0"/>
              </a:rPr>
              <a:t>Hence abstraction and classification was needed –</a:t>
            </a:r>
          </a:p>
          <a:p>
            <a:endParaRPr lang="en-IN" sz="3200" dirty="0">
              <a:latin typeface="Gabriola" panose="04040605051002020D02" pitchFamily="82" charset="0"/>
            </a:endParaRPr>
          </a:p>
          <a:p>
            <a:r>
              <a:rPr lang="en-IN" sz="3200" dirty="0" err="1">
                <a:latin typeface="Gabriola" panose="04040605051002020D02" pitchFamily="82" charset="0"/>
              </a:rPr>
              <a:t>CommandListener</a:t>
            </a:r>
            <a:r>
              <a:rPr lang="en-IN" sz="3200" dirty="0">
                <a:latin typeface="Gabriola" panose="04040605051002020D02" pitchFamily="82" charset="0"/>
              </a:rPr>
              <a:t> : Reacts to the commands</a:t>
            </a:r>
          </a:p>
          <a:p>
            <a:r>
              <a:rPr lang="en-IN" sz="3200" dirty="0" err="1">
                <a:latin typeface="Gabriola" panose="04040605051002020D02" pitchFamily="82" charset="0"/>
              </a:rPr>
              <a:t>InputHandler</a:t>
            </a:r>
            <a:r>
              <a:rPr lang="en-IN" sz="3200" dirty="0">
                <a:latin typeface="Gabriola" panose="04040605051002020D02" pitchFamily="82" charset="0"/>
              </a:rPr>
              <a:t> : handles the input and transfers the it to the correct class</a:t>
            </a:r>
          </a:p>
          <a:p>
            <a:r>
              <a:rPr lang="en-IN" sz="3200" dirty="0">
                <a:latin typeface="Gabriola" panose="04040605051002020D02" pitchFamily="82" charset="0"/>
              </a:rPr>
              <a:t>Actor : the characters and animated objects in game</a:t>
            </a:r>
          </a:p>
          <a:p>
            <a:r>
              <a:rPr lang="en-IN" sz="3200" dirty="0">
                <a:latin typeface="Gabriola" panose="04040605051002020D02" pitchFamily="82" charset="0"/>
              </a:rPr>
              <a:t>Scene : Specifies which world/scene to currently run. Used for running different cutscenes and making the running game as a separate universe from rest. Same applies for all.</a:t>
            </a:r>
          </a:p>
          <a:p>
            <a:endParaRPr lang="en-IN" sz="3200" dirty="0">
              <a:latin typeface="Gabriola" panose="04040605051002020D02" pitchFamily="82" charset="0"/>
            </a:endParaRPr>
          </a:p>
        </p:txBody>
      </p:sp>
    </p:spTree>
    <p:extLst>
      <p:ext uri="{BB962C8B-B14F-4D97-AF65-F5344CB8AC3E}">
        <p14:creationId xmlns:p14="http://schemas.microsoft.com/office/powerpoint/2010/main" val="1455205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1239</Words>
  <Application>Microsoft Office PowerPoint</Application>
  <PresentationFormat>Widescreen</PresentationFormat>
  <Paragraphs>54</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Arial Black</vt:lpstr>
      <vt:lpstr>Bell MT</vt:lpstr>
      <vt:lpstr>Calibri</vt:lpstr>
      <vt:lpstr>Calibri Light</vt:lpstr>
      <vt:lpstr>Centaur</vt:lpstr>
      <vt:lpstr>Gabriola</vt:lpstr>
      <vt:lpstr>Times New Roman</vt:lpstr>
      <vt:lpstr>Office Theme</vt:lpstr>
      <vt:lpstr>PowerPoint Presentation</vt:lpstr>
      <vt:lpstr>What’s the Social Cause:</vt:lpstr>
      <vt:lpstr>Design Choices.</vt:lpstr>
      <vt:lpstr>Metrics  </vt:lpstr>
      <vt:lpstr>How did we proceed: </vt:lpstr>
      <vt:lpstr>How did we proceed: </vt:lpstr>
      <vt:lpstr>Map Snapshot and Explanation</vt:lpstr>
      <vt:lpstr>Some Backstory Snapshots</vt:lpstr>
      <vt:lpstr>Structuring the code</vt:lpstr>
      <vt:lpstr>PowerPoint Presentation</vt:lpstr>
      <vt:lpstr>Collision Handling</vt:lpstr>
      <vt:lpstr>Some Snapshots of gameplay.</vt:lpstr>
      <vt:lpstr>Snapshots…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Akash Meshram</dc:creator>
  <cp:lastModifiedBy>Akash Meshram</cp:lastModifiedBy>
  <cp:revision>1</cp:revision>
  <dcterms:created xsi:type="dcterms:W3CDTF">2024-04-19T16:51:43Z</dcterms:created>
  <dcterms:modified xsi:type="dcterms:W3CDTF">2024-04-19T18:21:31Z</dcterms:modified>
</cp:coreProperties>
</file>